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66FF"/>
    <a:srgbClr val="0099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ED947C-3805-4A3F-958A-E279DE7B7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915B6-1FA4-4F41-80E9-D02EB5C2FC61}" type="datetimeFigureOut">
              <a:rPr lang="ru-RU" smtClean="0"/>
              <a:pPr/>
              <a:t>17.09.2010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8DE05-D2B5-4903-BBFE-F8C23E2805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DE05-D2B5-4903-BBFE-F8C23E28053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9/17/2010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9/17/2010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9/17/2010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9/17/2010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9/17/2010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9/17/2010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9/17/2010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9/17/2010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9/17/2010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9/17/2010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9/17/2010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9/17/2010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Система</a:t>
            </a:r>
            <a:r>
              <a:rPr lang="en-US" b="1" dirty="0" smtClean="0"/>
              <a:t> Galaxy</a:t>
            </a:r>
            <a:r>
              <a:rPr lang="ru-RU" b="1" dirty="0" smtClean="0"/>
              <a:t> версия</a:t>
            </a:r>
            <a:r>
              <a:rPr lang="en-US" b="1" dirty="0" smtClean="0"/>
              <a:t> 8.3</a:t>
            </a:r>
          </a:p>
        </p:txBody>
      </p:sp>
      <p:pic>
        <p:nvPicPr>
          <p:cNvPr id="3075" name="Picture 3" descr="cardho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32766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0"/>
            <a:ext cx="3429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ardwaret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581400"/>
            <a:ext cx="16049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990600"/>
            <a:ext cx="7848600" cy="1499616"/>
          </a:xfrm>
          <a:prstGeom prst="rect">
            <a:avLst/>
          </a:prstGeom>
          <a:noFill/>
        </p:spPr>
      </p:pic>
    </p:spTree>
  </p:cSld>
  <p:clrMapOvr>
    <a:masterClrMapping/>
  </p:clrMapOvr>
  <p:transition advTm="232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153400" cy="868362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PIV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Карты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229600" cy="48768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600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Контроллер может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обеспечивает полные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75 bit CHUID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Уникальную идентификацию владельца карты -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Cardholder Unique Identification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Поддерживающий код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Системный код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Удостоверяющий код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Окончательная информация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Будет подтверждено окончание данных, если будет прописана карта, если не будет отрицание доступа и отправки сообщения «Неверная информация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661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848600" cy="86836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Управление лифтами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- 600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700" b="1" dirty="0" smtClean="0"/>
              <a:t>Поддерживает  от </a:t>
            </a:r>
            <a:r>
              <a:rPr lang="en-US" sz="2700" b="1" dirty="0" smtClean="0"/>
              <a:t>1 – 120 </a:t>
            </a:r>
            <a:r>
              <a:rPr lang="ru-RU" sz="2700" b="1" dirty="0" smtClean="0"/>
              <a:t>этажей</a:t>
            </a:r>
            <a:r>
              <a:rPr lang="en-US" sz="2700" b="1" dirty="0" smtClean="0"/>
              <a:t> </a:t>
            </a:r>
            <a:r>
              <a:rPr lang="ru-RU" sz="2700" b="1" dirty="0" smtClean="0"/>
              <a:t>на кабину</a:t>
            </a:r>
            <a:endParaRPr lang="en-US" sz="2700" b="1" dirty="0" smtClean="0"/>
          </a:p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endParaRPr lang="en-US" sz="2700" b="1" dirty="0" smtClean="0"/>
          </a:p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700" b="1" dirty="0" smtClean="0"/>
              <a:t>Требования</a:t>
            </a:r>
            <a:r>
              <a:rPr lang="en-US" sz="2700" b="1" dirty="0" smtClean="0"/>
              <a:t>:</a:t>
            </a: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ru-RU" sz="2400" b="1" dirty="0" smtClean="0"/>
              <a:t>Один считыватель</a:t>
            </a:r>
            <a:endParaRPr lang="en-US" sz="2400" b="1" dirty="0" smtClean="0"/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n-US" sz="2400" b="1" dirty="0" smtClean="0"/>
              <a:t>1 DSI </a:t>
            </a:r>
            <a:r>
              <a:rPr lang="ru-RU" sz="2400" b="1" dirty="0" smtClean="0"/>
              <a:t>канал</a:t>
            </a:r>
            <a:endParaRPr lang="en-US" sz="2400" b="1" dirty="0" smtClean="0"/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n-US" sz="2400" b="1" dirty="0" smtClean="0"/>
              <a:t>1 – 15 </a:t>
            </a:r>
            <a:r>
              <a:rPr lang="ru-RU" sz="2400" b="1" dirty="0" smtClean="0"/>
              <a:t> Платы релейных выходов</a:t>
            </a:r>
            <a:r>
              <a:rPr lang="en-US" sz="2400" b="1" dirty="0" smtClean="0"/>
              <a:t> (8 </a:t>
            </a:r>
            <a:r>
              <a:rPr lang="ru-RU" sz="2400" b="1" dirty="0" smtClean="0"/>
              <a:t>реле</a:t>
            </a:r>
            <a:r>
              <a:rPr lang="en-US" sz="2400" b="1" dirty="0" smtClean="0"/>
              <a:t> / </a:t>
            </a:r>
            <a:r>
              <a:rPr lang="ru-RU" sz="2400" b="1" dirty="0" smtClean="0"/>
              <a:t>плата</a:t>
            </a:r>
            <a:r>
              <a:rPr lang="en-US" sz="2400" b="1" dirty="0" smtClean="0"/>
              <a:t>)</a:t>
            </a: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endParaRPr lang="en-US" sz="2400" b="1" dirty="0" smtClean="0"/>
          </a:p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700" b="1" dirty="0" smtClean="0"/>
              <a:t>Программирование подобное для</a:t>
            </a:r>
            <a:r>
              <a:rPr lang="en-US" sz="2700" b="1" dirty="0" smtClean="0"/>
              <a:t> 500i </a:t>
            </a:r>
            <a:r>
              <a:rPr lang="ru-RU" sz="2700" b="1" dirty="0" smtClean="0"/>
              <a:t>Управление лифтами</a:t>
            </a:r>
            <a:endParaRPr lang="en-US" sz="2700" b="1" dirty="0" smtClean="0"/>
          </a:p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endParaRPr lang="en-US" sz="2700" b="1" dirty="0" smtClean="0"/>
          </a:p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700" b="1" dirty="0" smtClean="0"/>
              <a:t>Индикация релейного статуса</a:t>
            </a:r>
            <a:r>
              <a:rPr lang="en-US" sz="2700" b="1" dirty="0" smtClean="0"/>
              <a:t> </a:t>
            </a: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ru-RU" sz="2400" b="1" dirty="0" smtClean="0"/>
              <a:t>Применимо как </a:t>
            </a:r>
            <a:r>
              <a:rPr lang="en-US" sz="2400" b="1" dirty="0" smtClean="0"/>
              <a:t>500i </a:t>
            </a:r>
            <a:r>
              <a:rPr lang="ru-RU" sz="2400" b="1" dirty="0" smtClean="0"/>
              <a:t>и</a:t>
            </a:r>
            <a:r>
              <a:rPr lang="en-US" sz="2400" b="1" dirty="0" smtClean="0"/>
              <a:t> 600</a:t>
            </a: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547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Управление лифтами</a:t>
            </a:r>
            <a:r>
              <a:rPr lang="en-US" sz="4000" dirty="0" smtClean="0"/>
              <a:t>– 600 </a:t>
            </a:r>
            <a:r>
              <a:rPr lang="ru-RU" sz="4000" dirty="0" smtClean="0"/>
              <a:t>оборудование</a:t>
            </a:r>
            <a:endParaRPr lang="en-US" sz="40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305800" cy="4648200"/>
          </a:xfrm>
        </p:spPr>
        <p:txBody>
          <a:bodyPr/>
          <a:lstStyle/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DSI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последовательных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коммуникационных канала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RS-485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RS-232</a:t>
            </a: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Программирование типа канала через программное обеспечение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Типы каналов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1133475" lvl="2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Выходы лифтов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1133475" lvl="2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Основное назначение выходов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1133475" lvl="2"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IR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беспроводные считыватели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1133475" lvl="2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Дисплей часов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Cypress</a:t>
            </a:r>
          </a:p>
          <a:p>
            <a:pPr marL="547688" indent="-411163" eaLnBrk="1" hangingPunct="1">
              <a:lnSpc>
                <a:spcPct val="80000"/>
              </a:lnSpc>
              <a:buClr>
                <a:schemeClr val="bg1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Релейная плата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реле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плата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Управляется по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DSI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через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RS-485</a:t>
            </a:r>
          </a:p>
          <a:p>
            <a:pPr marL="868363" lvl="1" indent="-282575" eaLnBrk="1" hangingPunct="1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Установка уникального адреса через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DIP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переключатель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2049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6836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Управление проходом посетителей</a:t>
            </a:r>
            <a:endParaRPr 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7175"/>
            <a:ext cx="7696200" cy="4949825"/>
          </a:xfrm>
          <a:noFill/>
        </p:spPr>
        <p:txBody>
          <a:bodyPr/>
          <a:lstStyle/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Одноразовая информация входа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Высокая точность регистрации и заполнения пропуска посетителям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Защита от нежелательных посетителей или служащих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продавцов с расторгнутым допуском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Заблаговременное распечатывание пропуска или на только что прибывших посетителей только одним кликом.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/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380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68363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Управление проходом посетителей</a:t>
            </a:r>
            <a:endParaRPr lang="en-US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534400" cy="4949825"/>
          </a:xfrm>
          <a:noFill/>
        </p:spPr>
        <p:txBody>
          <a:bodyPr/>
          <a:lstStyle/>
          <a:p>
            <a:pPr eaLnBrk="1" hangingPunct="1"/>
            <a:r>
              <a:rPr lang="ru-RU" sz="2400" dirty="0" smtClean="0"/>
              <a:t>Сканирование лицензии водителей</a:t>
            </a:r>
            <a:r>
              <a:rPr lang="en-US" sz="2400" dirty="0" smtClean="0"/>
              <a:t>, </a:t>
            </a:r>
            <a:r>
              <a:rPr lang="ru-RU" sz="2400" dirty="0" smtClean="0"/>
              <a:t>бизнес карточек</a:t>
            </a:r>
            <a:r>
              <a:rPr lang="en-US" sz="2400" dirty="0" smtClean="0"/>
              <a:t>, </a:t>
            </a:r>
            <a:r>
              <a:rPr lang="ru-RU" sz="2400" dirty="0" smtClean="0"/>
              <a:t>и паспортов с высокой скоростью входа</a:t>
            </a:r>
            <a:endParaRPr lang="en-US" sz="2400" dirty="0" smtClean="0"/>
          </a:p>
          <a:p>
            <a:pPr eaLnBrk="1" hangingPunct="1"/>
            <a:r>
              <a:rPr lang="ru-RU" sz="2400" dirty="0" smtClean="0"/>
              <a:t>Карты доступа</a:t>
            </a:r>
            <a:r>
              <a:rPr lang="en-US" sz="2400" dirty="0" smtClean="0"/>
              <a:t>/ </a:t>
            </a:r>
            <a:r>
              <a:rPr lang="ru-RU" sz="2400" dirty="0" smtClean="0"/>
              <a:t>пропуска  могут быть подготовлены и назначены с определенным уровнем доступа</a:t>
            </a:r>
            <a:endParaRPr lang="en-US" sz="2400" dirty="0" smtClean="0"/>
          </a:p>
          <a:p>
            <a:pPr eaLnBrk="1" hangingPunct="1"/>
            <a:r>
              <a:rPr lang="ru-RU" sz="2400" dirty="0" smtClean="0"/>
              <a:t>Групповая и индивидуальная предварительная регистрация с использованием </a:t>
            </a:r>
            <a:r>
              <a:rPr lang="en-US" sz="2400" dirty="0" smtClean="0"/>
              <a:t>web </a:t>
            </a:r>
            <a:r>
              <a:rPr lang="ru-RU" sz="2400" dirty="0" smtClean="0"/>
              <a:t>браузера</a:t>
            </a:r>
            <a:r>
              <a:rPr lang="en-US" sz="2400" dirty="0" smtClean="0"/>
              <a:t>*</a:t>
            </a:r>
          </a:p>
          <a:p>
            <a:pPr eaLnBrk="1" hangingPunct="1"/>
            <a:r>
              <a:rPr lang="ru-RU" sz="2400" dirty="0" smtClean="0"/>
              <a:t>Полное необнаруженное соглашение, безопасное соглашение, и контроль экспорт</a:t>
            </a:r>
            <a:endParaRPr lang="en-US" sz="2400" dirty="0" smtClean="0"/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536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Тревожная панель </a:t>
            </a:r>
            <a:r>
              <a:rPr lang="en-US" sz="4000" dirty="0" smtClean="0"/>
              <a:t>BOSCH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09750"/>
            <a:ext cx="7848600" cy="406876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Статус точки мониторинга</a:t>
            </a:r>
            <a:endParaRPr lang="en-US" sz="2800" b="1" dirty="0" smtClean="0"/>
          </a:p>
          <a:p>
            <a:pPr lvl="1" eaLnBrk="1" hangingPunct="1"/>
            <a:r>
              <a:rPr lang="ru-RU" sz="2400" b="1" dirty="0" smtClean="0"/>
              <a:t>Тревожные события</a:t>
            </a:r>
            <a:r>
              <a:rPr lang="en-US" sz="2400" b="1" dirty="0" smtClean="0"/>
              <a:t>, </a:t>
            </a:r>
            <a:r>
              <a:rPr lang="ru-RU" sz="2400" b="1" dirty="0" smtClean="0"/>
              <a:t>Графика</a:t>
            </a:r>
            <a:r>
              <a:rPr lang="en-US" sz="2400" b="1" dirty="0" smtClean="0"/>
              <a:t>, </a:t>
            </a:r>
            <a:r>
              <a:rPr lang="ru-RU" sz="2400" b="1" dirty="0" smtClean="0"/>
              <a:t>Статус прибора</a:t>
            </a:r>
            <a:endParaRPr lang="en-US" sz="2400" b="1" dirty="0" smtClean="0"/>
          </a:p>
          <a:p>
            <a:pPr eaLnBrk="1" hangingPunct="1"/>
            <a:r>
              <a:rPr lang="ru-RU" sz="2800" b="1" dirty="0" smtClean="0"/>
              <a:t>Включение байпаса</a:t>
            </a:r>
            <a:r>
              <a:rPr lang="en-US" sz="2800" b="1" dirty="0" smtClean="0"/>
              <a:t>, </a:t>
            </a:r>
            <a:r>
              <a:rPr lang="ru-RU" sz="2800" b="1" dirty="0" smtClean="0"/>
              <a:t>отключение байпаса</a:t>
            </a:r>
            <a:r>
              <a:rPr lang="en-US" sz="2800" b="1" dirty="0" smtClean="0"/>
              <a:t>, </a:t>
            </a:r>
            <a:r>
              <a:rPr lang="ru-RU" sz="2800" b="1" dirty="0" smtClean="0"/>
              <a:t> постановка/ снятие с охраны</a:t>
            </a:r>
            <a:endParaRPr lang="en-US" sz="2800" b="1" dirty="0" smtClean="0"/>
          </a:p>
          <a:p>
            <a:pPr eaLnBrk="1" hangingPunct="1"/>
            <a:r>
              <a:rPr lang="ru-RU" sz="2800" b="1" dirty="0" smtClean="0"/>
              <a:t>Установка кодов пользователя на панель/панели</a:t>
            </a:r>
            <a:endParaRPr lang="en-US" sz="2800" b="1" dirty="0" smtClean="0"/>
          </a:p>
          <a:p>
            <a:pPr eaLnBrk="1" hangingPunct="1"/>
            <a:r>
              <a:rPr lang="en-US" sz="2800" b="1" dirty="0" smtClean="0"/>
              <a:t>TCP/IP </a:t>
            </a:r>
            <a:r>
              <a:rPr lang="ru-RU" sz="2800" b="1" dirty="0" smtClean="0"/>
              <a:t>и </a:t>
            </a:r>
            <a:r>
              <a:rPr lang="en-US" sz="2800" b="1" dirty="0" smtClean="0"/>
              <a:t> RS-232 </a:t>
            </a:r>
            <a:r>
              <a:rPr lang="ru-RU" sz="2800" b="1" dirty="0" smtClean="0"/>
              <a:t>связность</a:t>
            </a:r>
            <a:endParaRPr lang="en-US" sz="2800" b="1" dirty="0" smtClean="0"/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878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86836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Интерфейс </a:t>
            </a:r>
            <a:r>
              <a:rPr lang="en-US" sz="4000" dirty="0" smtClean="0"/>
              <a:t>Alpha</a:t>
            </a:r>
            <a:r>
              <a:rPr lang="ru-RU" sz="4000" dirty="0" smtClean="0"/>
              <a:t> </a:t>
            </a:r>
            <a:r>
              <a:rPr lang="en-US" sz="4000" dirty="0" smtClean="0"/>
              <a:t>Com </a:t>
            </a:r>
            <a:r>
              <a:rPr lang="ru-RU" sz="4000" dirty="0" smtClean="0"/>
              <a:t>интеркома</a:t>
            </a:r>
            <a:endParaRPr 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Принятый и схематический мониторинг общения</a:t>
            </a:r>
          </a:p>
          <a:p>
            <a:pPr eaLnBrk="1" hangingPunct="1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Ассоциативные камеры со станциями интеркома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Станции могут быть подключены с помощью разнообразной графики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085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91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>CCTV/</a:t>
            </a:r>
            <a:r>
              <a:rPr lang="ru-RU" sz="4000" dirty="0" smtClean="0"/>
              <a:t>Модернизация матричного коммутатора</a:t>
            </a:r>
            <a:endParaRPr lang="en-US" sz="40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1"/>
            <a:ext cx="8534400" cy="42672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Поддерживает разнообразные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CCTV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соединения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PTZ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управление с помощью графики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CCTV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коммутатору управления  можно подключить до 4-х мониторов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Локальный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toolbar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-монитор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Коммутаторы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Philips 8700,8800,8900 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17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Интерфейсы видео регистраторов (</a:t>
            </a:r>
            <a:r>
              <a:rPr lang="en-US" sz="4000" dirty="0" smtClean="0"/>
              <a:t>DVR</a:t>
            </a:r>
            <a:r>
              <a:rPr lang="ru-RU" sz="4000" dirty="0" smtClean="0"/>
              <a:t>)</a:t>
            </a:r>
            <a:endParaRPr lang="en-US" sz="4000" dirty="0" smtClean="0"/>
          </a:p>
        </p:txBody>
      </p:sp>
      <p:sp>
        <p:nvSpPr>
          <p:cNvPr id="20483" name="Rectangle 3"/>
          <p:cNvSpPr>
            <a:spLocks noRot="1" noChangeArrowheads="1"/>
          </p:cNvSpPr>
          <p:nvPr/>
        </p:nvSpPr>
        <p:spPr bwMode="auto">
          <a:xfrm>
            <a:off x="152400" y="11430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dirty="0" smtClean="0"/>
              <a:t>Поддержка живого просмотра и архивных записей их активного отчета</a:t>
            </a:r>
            <a:endParaRPr lang="en-US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b="1" dirty="0" smtClean="0"/>
              <a:t>Поддержка новых регистраторов (</a:t>
            </a:r>
            <a:r>
              <a:rPr lang="en-US" b="1" dirty="0" smtClean="0"/>
              <a:t>DVR</a:t>
            </a:r>
            <a:r>
              <a:rPr lang="ru-RU" b="1" dirty="0" smtClean="0"/>
              <a:t>)</a:t>
            </a:r>
            <a:endParaRPr lang="en-US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smtClean="0"/>
              <a:t>Discovery3</a:t>
            </a:r>
            <a:endParaRPr lang="en-US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/>
              <a:t>ONSSI </a:t>
            </a:r>
            <a:r>
              <a:rPr lang="en-US" b="1" dirty="0" smtClean="0"/>
              <a:t>Net</a:t>
            </a:r>
            <a:r>
              <a:rPr lang="ru-RU" b="1" dirty="0" smtClean="0"/>
              <a:t> </a:t>
            </a:r>
            <a:r>
              <a:rPr lang="en-US" b="1" dirty="0" smtClean="0"/>
              <a:t>Guard </a:t>
            </a:r>
            <a:endParaRPr lang="en-US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/>
              <a:t>NICE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dirty="0" smtClean="0"/>
              <a:t>Системная поддержка</a:t>
            </a:r>
            <a:r>
              <a:rPr lang="en-US" b="1" dirty="0" smtClean="0"/>
              <a:t>:</a:t>
            </a:r>
            <a:endParaRPr lang="en-US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/>
              <a:t>Galaxy Discovery III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smtClean="0"/>
              <a:t>Pelco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DX8100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/>
              <a:t>Integral (DIGITAL Sentry &amp; DVXI)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smtClean="0"/>
              <a:t>Rapid</a:t>
            </a:r>
            <a:r>
              <a:rPr lang="ru-RU" b="1" dirty="0" smtClean="0"/>
              <a:t> </a:t>
            </a:r>
            <a:r>
              <a:rPr lang="en-US" b="1" dirty="0" smtClean="0"/>
              <a:t>Eye</a:t>
            </a:r>
            <a:endParaRPr lang="en-US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/>
              <a:t>Fusion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b="1" dirty="0" smtClean="0"/>
              <a:t>Основные решения</a:t>
            </a:r>
            <a:endParaRPr lang="en-US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b="1" dirty="0" smtClean="0"/>
              <a:t>Возможность высокой зависимости  от производителей </a:t>
            </a:r>
            <a:r>
              <a:rPr lang="en-US" b="1" dirty="0" smtClean="0"/>
              <a:t>SDK</a:t>
            </a:r>
            <a:endParaRPr lang="en-US" b="1" dirty="0"/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864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990600" y="2697163"/>
            <a:ext cx="7086600" cy="1265237"/>
          </a:xfrm>
          <a:prstGeom prst="roundRect">
            <a:avLst>
              <a:gd name="adj" fmla="val 29167"/>
            </a:avLst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5400000" scaled="1"/>
          </a:gra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49300" y="2667000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777777"/>
                </a:solidFill>
                <a:latin typeface="+mn-lt"/>
              </a:rPr>
              <a:t>Интеграция системы контроля доступа</a:t>
            </a:r>
            <a:endParaRPr lang="en-US" sz="4000" b="1" dirty="0">
              <a:solidFill>
                <a:srgbClr val="777777"/>
              </a:solidFill>
              <a:latin typeface="+mn-lt"/>
            </a:endParaRPr>
          </a:p>
        </p:txBody>
      </p:sp>
      <p:pic>
        <p:nvPicPr>
          <p:cNvPr id="6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326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6836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Характеристики </a:t>
            </a:r>
            <a:r>
              <a:rPr lang="en-US" sz="4000" dirty="0" smtClean="0"/>
              <a:t>S.G. 8.3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Полная поддержка контролеров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508i and 600 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Три уровня продукции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модуль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Поддержка карт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PIVII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TWIC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FIPS-201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PIV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Персональная идентификация личности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 TWIC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Распознавание удостоверений личности  водителей транспортных средств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Transportation Worker Identification Credential)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Управление лифтами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повсеместное использование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входов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выходов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Управление оборудованием остановки посетителя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</p:txBody>
      </p:sp>
      <p:pic>
        <p:nvPicPr>
          <p:cNvPr id="37889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10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Интеграция с </a:t>
            </a:r>
            <a:r>
              <a:rPr lang="en-US" sz="4000" dirty="0" smtClean="0"/>
              <a:t>DVR (</a:t>
            </a:r>
            <a:r>
              <a:rPr lang="ru-RU" sz="4000" dirty="0" smtClean="0"/>
              <a:t>Как это работает</a:t>
            </a:r>
            <a:r>
              <a:rPr lang="en-US" sz="4000" dirty="0" smtClean="0"/>
              <a:t>)</a:t>
            </a:r>
          </a:p>
        </p:txBody>
      </p:sp>
      <p:graphicFrame>
        <p:nvGraphicFramePr>
          <p:cNvPr id="1026" name="Diagram 3"/>
          <p:cNvGraphicFramePr>
            <a:graphicFrameLocks/>
          </p:cNvGraphicFramePr>
          <p:nvPr>
            <p:ph type="dgm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257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Программирование</a:t>
            </a: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19800" y="1600200"/>
            <a:ext cx="3124200" cy="15240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600" dirty="0" smtClean="0">
                <a:cs typeface="Times New Roman" pitchFamily="18" charset="0"/>
              </a:rPr>
              <a:t>Каждая дверь и каждый охранный датчик может иметь предварительную установку для записи на </a:t>
            </a:r>
            <a:r>
              <a:rPr lang="en-US" sz="1600" dirty="0" smtClean="0">
                <a:cs typeface="Times New Roman" pitchFamily="18" charset="0"/>
              </a:rPr>
              <a:t>DVR</a:t>
            </a:r>
            <a:r>
              <a:rPr lang="ru-RU" sz="1600" dirty="0" smtClean="0">
                <a:cs typeface="Times New Roman" pitchFamily="18" charset="0"/>
              </a:rPr>
              <a:t> специфических тревог.</a:t>
            </a:r>
            <a:endParaRPr lang="en-US" sz="1600" dirty="0" smtClean="0">
              <a:cs typeface="Times New Roman" pitchFamily="18" charset="0"/>
            </a:endParaRPr>
          </a:p>
        </p:txBody>
      </p:sp>
      <p:pic>
        <p:nvPicPr>
          <p:cNvPr id="22532" name="Picture 4" descr="setupp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58674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0" y="3124200"/>
            <a:ext cx="33345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SzPct val="90000"/>
            </a:pPr>
            <a:r>
              <a:rPr lang="ru-RU" sz="1600" dirty="0" smtClean="0">
                <a:solidFill>
                  <a:schemeClr val="bg1"/>
                </a:solidFill>
              </a:rPr>
              <a:t>Дверь :</a:t>
            </a: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Принудительно открыта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Длительно открыта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Неудавшаяся  попытка</a:t>
            </a:r>
          </a:p>
          <a:p>
            <a:pPr>
              <a:buClr>
                <a:schemeClr val="bg1"/>
              </a:buClr>
              <a:buSzPct val="90000"/>
            </a:pPr>
            <a:r>
              <a:rPr lang="ru-RU" sz="1600" dirty="0" smtClean="0">
                <a:solidFill>
                  <a:schemeClr val="bg1"/>
                </a:solidFill>
              </a:rPr>
              <a:t> открыть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Нарушение обратного </a:t>
            </a:r>
          </a:p>
          <a:p>
            <a:pPr>
              <a:buClr>
                <a:schemeClr val="bg1"/>
              </a:buClr>
              <a:buSzPct val="90000"/>
            </a:pPr>
            <a:r>
              <a:rPr lang="ru-RU" sz="1600" dirty="0" smtClean="0">
                <a:solidFill>
                  <a:schemeClr val="bg1"/>
                </a:solidFill>
              </a:rPr>
              <a:t>прохода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Правомерный доступ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Тревога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Временная неисправность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90000"/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Длительная неисправность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117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86836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Поиск архивных событий</a:t>
            </a:r>
            <a:endParaRPr lang="en-US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219200"/>
            <a:ext cx="4419600" cy="1524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endParaRPr lang="ru-RU" sz="18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1800" dirty="0" smtClean="0">
                <a:cs typeface="Arial" charset="0"/>
              </a:rPr>
              <a:t>С архивным отчетом Вы имеете возможность вызвать запись видео специального события</a:t>
            </a:r>
            <a:endParaRPr lang="en-US" sz="18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200" dirty="0" smtClean="0">
                <a:cs typeface="Arial" charset="0"/>
              </a:rPr>
              <a:t>Замечание</a:t>
            </a:r>
            <a:r>
              <a:rPr lang="en-US" sz="1200" dirty="0" smtClean="0">
                <a:cs typeface="Arial" charset="0"/>
              </a:rPr>
              <a:t>: </a:t>
            </a:r>
            <a:r>
              <a:rPr lang="ru-RU" sz="1200" dirty="0" smtClean="0">
                <a:cs typeface="Arial" charset="0"/>
              </a:rPr>
              <a:t> </a:t>
            </a:r>
            <a:r>
              <a:rPr lang="en-US" sz="1200" dirty="0" smtClean="0">
                <a:cs typeface="Arial" charset="0"/>
              </a:rPr>
              <a:t>DVR </a:t>
            </a:r>
            <a:r>
              <a:rPr lang="ru-RU" sz="1200" dirty="0" smtClean="0">
                <a:cs typeface="Arial" charset="0"/>
              </a:rPr>
              <a:t>должен быть с  функцией просмотр с остановкой.</a:t>
            </a:r>
            <a:endParaRPr lang="en-US" sz="1200" dirty="0" smtClean="0">
              <a:cs typeface="Arial" charset="0"/>
            </a:endParaRPr>
          </a:p>
        </p:txBody>
      </p:sp>
      <p:pic>
        <p:nvPicPr>
          <p:cNvPr id="23556" name="Picture 4" descr="reportsel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14488"/>
            <a:ext cx="43434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report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3434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528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868363"/>
          </a:xfrm>
        </p:spPr>
        <p:txBody>
          <a:bodyPr/>
          <a:lstStyle/>
          <a:p>
            <a:pPr eaLnBrk="1" hangingPunct="1"/>
            <a:r>
              <a:rPr lang="ru-RU" dirty="0" smtClean="0"/>
              <a:t>Поиск архивных событий</a:t>
            </a:r>
            <a:endParaRPr lang="en-US" dirty="0" smtClean="0"/>
          </a:p>
        </p:txBody>
      </p:sp>
      <p:pic>
        <p:nvPicPr>
          <p:cNvPr id="24579" name="Picture 3" descr="retrie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1447800"/>
            <a:ext cx="3352800" cy="44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80125" y="217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86400" y="1752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410200" y="1752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Видео регистратор  </a:t>
            </a:r>
            <a:r>
              <a:rPr lang="en-US" dirty="0" smtClean="0">
                <a:solidFill>
                  <a:schemeClr val="bg1"/>
                </a:solidFill>
              </a:rPr>
              <a:t>GCS DVR </a:t>
            </a:r>
            <a:r>
              <a:rPr lang="ru-RU" dirty="0" smtClean="0">
                <a:solidFill>
                  <a:schemeClr val="bg1"/>
                </a:solidFill>
              </a:rPr>
              <a:t>позволит клиенту проигрывать или пошагово записывать все события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307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868363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+mn-lt"/>
                <a:cs typeface="Arial" pitchFamily="34" charset="0"/>
              </a:rPr>
              <a:t>Интерактивное управление</a:t>
            </a:r>
            <a:endParaRPr lang="en-US" sz="4000" dirty="0" smtClean="0">
              <a:latin typeface="+mn-lt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867400" y="1371600"/>
            <a:ext cx="3124200" cy="19812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dirty="0" smtClean="0">
                <a:cs typeface="Arial" charset="0"/>
              </a:rPr>
              <a:t>Способность вызова живого видео с камеры закрепленной за соответствующей дверью или датчиком ораны</a:t>
            </a:r>
            <a:endParaRPr lang="en-US" sz="1800" dirty="0" smtClean="0">
              <a:cs typeface="Arial" charset="0"/>
            </a:endParaRPr>
          </a:p>
        </p:txBody>
      </p:sp>
      <p:pic>
        <p:nvPicPr>
          <p:cNvPr id="25604" name="Picture 4" descr="camde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03350"/>
            <a:ext cx="22669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oordev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05000"/>
            <a:ext cx="2114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vie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048000"/>
            <a:ext cx="2859088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427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Другие важные особенности</a:t>
            </a:r>
            <a:endParaRPr lang="en-US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1"/>
            <a:ext cx="84582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Добавлена отметка на экране владельца карты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ru-RU" sz="2800" dirty="0" smtClean="0"/>
              <a:t>Добавлена смена пароля в меню опции «Файл»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ru-RU" sz="2800" dirty="0" smtClean="0"/>
              <a:t>Добавлено предупреждающее сообщение когда программа </a:t>
            </a:r>
            <a:r>
              <a:rPr lang="en-US" sz="2800" dirty="0" smtClean="0"/>
              <a:t>SG</a:t>
            </a:r>
            <a:r>
              <a:rPr lang="ru-RU" sz="2800" dirty="0" smtClean="0"/>
              <a:t> начинает работать, а архив данных отсутствует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ru-RU" sz="2800" dirty="0" smtClean="0"/>
              <a:t>Добавлен статус устройства</a:t>
            </a:r>
            <a:r>
              <a:rPr lang="en-US" sz="2800" dirty="0" smtClean="0"/>
              <a:t> “</a:t>
            </a:r>
            <a:r>
              <a:rPr lang="ru-RU" sz="2800" dirty="0" smtClean="0"/>
              <a:t>Клиент</a:t>
            </a:r>
            <a:r>
              <a:rPr lang="en-US" sz="2800" dirty="0" smtClean="0"/>
              <a:t> Gateway </a:t>
            </a:r>
            <a:r>
              <a:rPr lang="ru-RU" sz="2800" dirty="0" smtClean="0"/>
              <a:t>Сервис</a:t>
            </a:r>
            <a:r>
              <a:rPr lang="en-US" sz="2800" dirty="0" smtClean="0"/>
              <a:t>”</a:t>
            </a:r>
            <a:r>
              <a:rPr lang="ru-RU" sz="2800" dirty="0" smtClean="0"/>
              <a:t> </a:t>
            </a:r>
            <a:endParaRPr lang="en-US" sz="2800" dirty="0" smtClean="0"/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70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Другие важные особенности</a:t>
            </a:r>
            <a:endParaRPr lang="en-US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Добавлено</a:t>
            </a:r>
            <a:r>
              <a:rPr lang="en-US" sz="2800" dirty="0" smtClean="0"/>
              <a:t> “</a:t>
            </a:r>
            <a:r>
              <a:rPr lang="ru-RU" sz="2800" dirty="0" smtClean="0"/>
              <a:t>Информация загрузки сервиса</a:t>
            </a:r>
            <a:r>
              <a:rPr lang="en-US" sz="2800" dirty="0" smtClean="0"/>
              <a:t>” </a:t>
            </a:r>
            <a:r>
              <a:rPr lang="ru-RU" sz="2800" dirty="0" smtClean="0"/>
              <a:t>для уверенности того что изменения карт прошли в  600 контроллер если контроллер был не в линии и когда потом возвратился в линию.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 Реализовано шифрование для всех соединений с базой данных для DIACAP сертификации (DOD)</a:t>
            </a:r>
            <a:br>
              <a:rPr lang="ru-RU" sz="2800" dirty="0" smtClean="0"/>
            </a:br>
            <a:r>
              <a:rPr lang="ru-RU" sz="2800" dirty="0" smtClean="0"/>
              <a:t>Поддержка аутентификации для сервера SMTP (почтовый сервер)</a:t>
            </a:r>
            <a:endParaRPr lang="en-US" sz="2800" dirty="0" smtClean="0"/>
          </a:p>
        </p:txBody>
      </p:sp>
    </p:spTree>
  </p:cSld>
  <p:clrMapOvr>
    <a:masterClrMapping/>
  </p:clrMapOvr>
  <p:transition advTm="205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ru-RU" sz="4000" dirty="0" smtClean="0">
                <a:latin typeface="+mn-lt"/>
                <a:cs typeface="Arial" pitchFamily="34" charset="0"/>
              </a:rPr>
              <a:t>                   ООО </a:t>
            </a:r>
            <a:r>
              <a:rPr lang="ru-RU" sz="4000" dirty="0" smtClean="0">
                <a:latin typeface="+mn-lt"/>
                <a:cs typeface="Arial" pitchFamily="34" charset="0"/>
              </a:rPr>
              <a:t>«РусСпецПроект»</a:t>
            </a:r>
            <a:endParaRPr lang="ru-RU" sz="4000" dirty="0">
              <a:latin typeface="+mn-lt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200400" y="1143000"/>
            <a:ext cx="5486400" cy="3306763"/>
          </a:xfrm>
        </p:spPr>
        <p:txBody>
          <a:bodyPr>
            <a:normAutofit lnSpcReduction="10000"/>
          </a:bodyPr>
          <a:lstStyle/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Компания  основана в 1993 году. 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В 2006 году компания переименована  в ООО «РусСпецПроект»  и     перепрофилирована    в    проектную    организацию      по разработке  проектно-сметной документации на  строительство интегрированных систем безопасности для объектов различного назначения. 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В состав команды входят высококлассные специалисты,  пришедшие в компанию из таких ведомств как Министерство Атомной промышленности, Центрального проектного института Министерства Обороны, Моспрооекта-2 и др. организаций.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С 2010 г. ООО «РусСпецПроект» получает право быть  эксклюзивным дистрибьютором оборудования «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Galaxy Control Systems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 США  для России и всех стран бывшего СССР.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Начиная с 2010 года,  компания позиционирует себя как  интегратор и дистрибьютор оборудования для построения систем комплексной безопасности  для объектов различной степени сложности, выполняющая все работы под «ключ». </a:t>
            </a:r>
          </a:p>
          <a:p>
            <a:endParaRPr lang="ru-RU" sz="1200" dirty="0"/>
          </a:p>
        </p:txBody>
      </p:sp>
      <p:pic>
        <p:nvPicPr>
          <p:cNvPr id="13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943600"/>
            <a:ext cx="2848356" cy="673608"/>
          </a:xfrm>
          <a:prstGeom prst="rect">
            <a:avLst/>
          </a:prstGeom>
          <a:noFill/>
        </p:spPr>
      </p:pic>
      <p:pic>
        <p:nvPicPr>
          <p:cNvPr id="55298" name="Picture 2" descr="C:\Users\1\Desktop\Логотип РС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1752600" cy="904875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86836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Характеристики </a:t>
            </a:r>
            <a:r>
              <a:rPr lang="en-US" dirty="0" smtClean="0"/>
              <a:t>S.G. 8.3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Мгновенное считывающее устройство поддерживающие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Farpoint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считыватели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bg1"/>
              </a:buClr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BOSCH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интерфейс тревожной панели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bg1"/>
              </a:buClr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Zenetel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Alphacom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интерфейс интеркома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>
                <a:schemeClr val="bg1"/>
              </a:buClr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CCTV /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скоррекированный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матричный переключатель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78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8077200" cy="86836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Полная поддержка 600 серии</a:t>
            </a: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TCP/IP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коммуникация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(CPU)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опция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AES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кодирования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Интеллектуальный модуль для двух считывателей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(DRM)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(DPI)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Цифровой модуль входов/выходов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(DIO)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входов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/4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выхода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Модуль двойного последовательного интерфейса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(DSI)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RS-232 (2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канальный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RS-485 (2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канальный)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Добавлено на коммутационную панель: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Дисплей времени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Cypress (485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без кодировки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cypress)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Модуль управления лифтом от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1 to 120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этажей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(через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485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канал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Релейный модуль от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реле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через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485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канал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IR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беспроводные считыватели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597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2238"/>
            <a:ext cx="8839200" cy="86836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Три уровня продукции</a:t>
            </a:r>
            <a:endParaRPr lang="en-US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6096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Профессиональный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 16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считывателей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дверей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Рабочие станции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Только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GCS Discovery DVR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Корпоративный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128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считывателей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дверей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Рабочих станций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Промышленный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Неограниченное количество считывателей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дверей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Неограниченное количество Рабочих станций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18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6836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Три уровня продукции</a:t>
            </a:r>
            <a:endParaRPr lang="en-US" sz="4000" dirty="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739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-53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739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-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713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53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8202" name="Group 10"/>
          <p:cNvGraphicFramePr>
            <a:graphicFrameLocks noGrp="1"/>
          </p:cNvGraphicFramePr>
          <p:nvPr/>
        </p:nvGraphicFramePr>
        <p:xfrm>
          <a:off x="228600" y="763692"/>
          <a:ext cx="8686800" cy="5183296"/>
        </p:xfrm>
        <a:graphic>
          <a:graphicData uri="http://schemas.openxmlformats.org/drawingml/2006/table">
            <a:tbl>
              <a:tblPr/>
              <a:tblGrid>
                <a:gridCol w="2032233"/>
                <a:gridCol w="2027339"/>
                <a:gridCol w="1865152"/>
                <a:gridCol w="2762076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Описание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Профессиональный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Корпоративный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Промышленный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Максимум клиентов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включено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–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включено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–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Включено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ограничено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Максимум считывателей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ограничено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CCTV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управление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Import/Export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карт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Лог событий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Output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Учет рабочего времени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Статус пользователя/Кто внутри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Видео регистратор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Galaxy DVR (Discovery)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Поддержка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DVR Support (3</a:t>
                      </a:r>
                      <a:r>
                        <a:rPr kumimoji="0" lang="en-US" sz="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rd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группа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DVR)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Поддержка  панели тревог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Обход охранника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Key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- контроль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Обратный  проход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и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Дверные группы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Графика состояния оборудования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Поддержка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508i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Биометрический интерфейс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Web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модуль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9" name="Rectangle 107"/>
          <p:cNvSpPr>
            <a:spLocks noChangeArrowheads="1"/>
          </p:cNvSpPr>
          <p:nvPr/>
        </p:nvSpPr>
        <p:spPr bwMode="auto">
          <a:xfrm>
            <a:off x="0" y="6316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2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3015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68363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Web </a:t>
            </a:r>
            <a:r>
              <a:rPr lang="ru-RU" sz="4000" dirty="0" smtClean="0"/>
              <a:t>Модуль</a:t>
            </a:r>
            <a:endParaRPr 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Разработан для типичного конечного пользователя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решения повседневных административных задач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  мониторинга событий и тревог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Добавление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Редактирование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Удаления информации базы данных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Владельцы карт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Группы доступа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График времени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Праздники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График открытия считывателя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времени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Базовые отчеты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История активности считывателя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Персональная фото директория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1552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>Web </a:t>
            </a:r>
            <a:r>
              <a:rPr lang="ru-RU" sz="4000" dirty="0" smtClean="0"/>
              <a:t>Модуль указания действий</a:t>
            </a:r>
            <a:r>
              <a:rPr lang="en-US" sz="4000" dirty="0" smtClean="0"/>
              <a:t> </a:t>
            </a:r>
            <a:r>
              <a:rPr lang="ru-RU" sz="4000" dirty="0" smtClean="0"/>
              <a:t>для всех</a:t>
            </a:r>
            <a:endParaRPr 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Клиенты которые имеют удаленные средства просмотра (рабочие станции) и желают управлять картами, графиками и правилами доступа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нуждаются в программном обеспечении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S.G.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на этих рабочих станциях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Недостаточная  ширина полоса частот сети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Объективно не хотят устанавливать  клиенту программное обеспечение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SG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Дилеры которые желают иметь централизованную совокупность баз данных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S.G.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коммуникационный сервис для клиентов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Центральная станция Системы Контроля доступа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Типовые малые удаленные объекты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48356" cy="749808"/>
          </a:xfrm>
          <a:prstGeom prst="rect">
            <a:avLst/>
          </a:prstGeom>
          <a:noFill/>
        </p:spPr>
      </p:pic>
    </p:spTree>
  </p:cSld>
  <p:clrMapOvr>
    <a:masterClrMapping/>
  </p:clrMapOvr>
  <p:transition advTm="2227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8" descr="MCBS0010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463" y="4953000"/>
            <a:ext cx="9271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7" descr="MCBS0010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22825"/>
            <a:ext cx="1038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Блок Диаграмма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3" descr="j04316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37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j04316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9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3276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990600" y="5867400"/>
            <a:ext cx="1145378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EEFF0D"/>
                </a:solidFill>
                <a:latin typeface="Verdana" pitchFamily="34" charset="0"/>
              </a:rPr>
              <a:t>Web </a:t>
            </a:r>
            <a:r>
              <a:rPr lang="ru-RU" sz="1200" dirty="0" smtClean="0">
                <a:solidFill>
                  <a:srgbClr val="EEFF0D"/>
                </a:solidFill>
                <a:latin typeface="Verdana" pitchFamily="34" charset="0"/>
              </a:rPr>
              <a:t>Сервер</a:t>
            </a:r>
            <a:endParaRPr lang="en-US" sz="1200" dirty="0">
              <a:solidFill>
                <a:srgbClr val="EEFF0D"/>
              </a:solidFill>
              <a:latin typeface="Verdana" pitchFamily="34" charset="0"/>
            </a:endParaRP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2438400" y="5867400"/>
            <a:ext cx="128112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EEFF0D"/>
                </a:solidFill>
                <a:latin typeface="Verdana" pitchFamily="34" charset="0"/>
              </a:rPr>
              <a:t>SQL </a:t>
            </a:r>
            <a:r>
              <a:rPr lang="ru-RU" sz="1200" dirty="0" smtClean="0">
                <a:solidFill>
                  <a:srgbClr val="EEFF0D"/>
                </a:solidFill>
                <a:latin typeface="Verdana" pitchFamily="34" charset="0"/>
              </a:rPr>
              <a:t>С</a:t>
            </a:r>
            <a:r>
              <a:rPr lang="ru-RU" sz="1600" dirty="0" smtClean="0">
                <a:solidFill>
                  <a:srgbClr val="EEFF0D"/>
                </a:solidFill>
                <a:latin typeface="Verdana" pitchFamily="34" charset="0"/>
              </a:rPr>
              <a:t>ервер</a:t>
            </a:r>
            <a:endParaRPr lang="en-US" sz="1600" dirty="0">
              <a:solidFill>
                <a:srgbClr val="EEFF0D"/>
              </a:solidFill>
              <a:latin typeface="Verdana" pitchFamily="34" charset="0"/>
            </a:endParaRPr>
          </a:p>
        </p:txBody>
      </p:sp>
      <p:pic>
        <p:nvPicPr>
          <p:cNvPr id="11274" name="Picture 8" descr="BD1818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752600"/>
            <a:ext cx="22098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3657600" y="2133600"/>
            <a:ext cx="122396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Internet/</a:t>
            </a:r>
          </a:p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Intranet</a:t>
            </a:r>
          </a:p>
        </p:txBody>
      </p:sp>
      <p:cxnSp>
        <p:nvCxnSpPr>
          <p:cNvPr id="11276" name="AutoShape 10"/>
          <p:cNvCxnSpPr>
            <a:cxnSpLocks noChangeShapeType="1"/>
          </p:cNvCxnSpPr>
          <p:nvPr/>
        </p:nvCxnSpPr>
        <p:spPr bwMode="auto">
          <a:xfrm>
            <a:off x="1752600" y="2057400"/>
            <a:ext cx="1404938" cy="346075"/>
          </a:xfrm>
          <a:prstGeom prst="curvedConnector3">
            <a:avLst>
              <a:gd name="adj1" fmla="val 49944"/>
            </a:avLst>
          </a:prstGeom>
          <a:noFill/>
          <a:ln w="50800" cap="sq">
            <a:solidFill>
              <a:srgbClr val="EEFF0D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1277" name="AutoShape 11"/>
          <p:cNvCxnSpPr>
            <a:cxnSpLocks noChangeShapeType="1"/>
          </p:cNvCxnSpPr>
          <p:nvPr/>
        </p:nvCxnSpPr>
        <p:spPr bwMode="auto">
          <a:xfrm flipV="1">
            <a:off x="5367338" y="2057400"/>
            <a:ext cx="1871662" cy="346075"/>
          </a:xfrm>
          <a:prstGeom prst="curvedConnector3">
            <a:avLst>
              <a:gd name="adj1" fmla="val 49958"/>
            </a:avLst>
          </a:prstGeom>
          <a:noFill/>
          <a:ln w="50800" cap="sq">
            <a:solidFill>
              <a:srgbClr val="EEFF0D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1278" name="AutoShape 12"/>
          <p:cNvCxnSpPr>
            <a:cxnSpLocks noChangeShapeType="1"/>
          </p:cNvCxnSpPr>
          <p:nvPr/>
        </p:nvCxnSpPr>
        <p:spPr bwMode="auto">
          <a:xfrm rot="16200000" flipH="1">
            <a:off x="3910806" y="3251995"/>
            <a:ext cx="719138" cy="463549"/>
          </a:xfrm>
          <a:prstGeom prst="curvedConnector3">
            <a:avLst>
              <a:gd name="adj1" fmla="val 50000"/>
            </a:avLst>
          </a:prstGeom>
          <a:noFill/>
          <a:ln w="50800" cap="sq">
            <a:solidFill>
              <a:srgbClr val="EEFF0D"/>
            </a:solidFill>
            <a:round/>
            <a:headEnd type="triangle" w="sm" len="sm"/>
            <a:tailEnd type="triangle" w="sm" len="sm"/>
          </a:ln>
        </p:spPr>
      </p:cxn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228600" y="3962400"/>
            <a:ext cx="529252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EEFF0D"/>
                </a:solidFill>
                <a:latin typeface="Verdana" pitchFamily="34" charset="0"/>
              </a:rPr>
              <a:t>Корпоративное представительство</a:t>
            </a:r>
            <a:endParaRPr lang="en-US" dirty="0">
              <a:solidFill>
                <a:srgbClr val="EEFF0D"/>
              </a:solidFill>
              <a:latin typeface="Verdana" pitchFamily="34" charset="0"/>
            </a:endParaRPr>
          </a:p>
        </p:txBody>
      </p:sp>
      <p:sp>
        <p:nvSpPr>
          <p:cNvPr id="11280" name="Line 14"/>
          <p:cNvSpPr>
            <a:spLocks noChangeShapeType="1"/>
          </p:cNvSpPr>
          <p:nvPr/>
        </p:nvSpPr>
        <p:spPr bwMode="auto">
          <a:xfrm>
            <a:off x="192088" y="4395788"/>
            <a:ext cx="8440737" cy="787400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281" name="Line 15"/>
          <p:cNvSpPr>
            <a:spLocks noChangeShapeType="1"/>
          </p:cNvSpPr>
          <p:nvPr/>
        </p:nvSpPr>
        <p:spPr bwMode="auto">
          <a:xfrm flipH="1">
            <a:off x="4495800" y="3886200"/>
            <a:ext cx="0" cy="869950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282" name="Line 16"/>
          <p:cNvSpPr>
            <a:spLocks noChangeShapeType="1"/>
          </p:cNvSpPr>
          <p:nvPr/>
        </p:nvSpPr>
        <p:spPr bwMode="auto">
          <a:xfrm>
            <a:off x="5943600" y="4724400"/>
            <a:ext cx="0" cy="217488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283" name="Line 17"/>
          <p:cNvSpPr>
            <a:spLocks noChangeShapeType="1"/>
          </p:cNvSpPr>
          <p:nvPr/>
        </p:nvSpPr>
        <p:spPr bwMode="auto">
          <a:xfrm>
            <a:off x="7391400" y="5105400"/>
            <a:ext cx="0" cy="304800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>
            <a:off x="3276600" y="4724400"/>
            <a:ext cx="0" cy="261938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>
            <a:off x="1905000" y="4572000"/>
            <a:ext cx="0" cy="228600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286" name="Text Box 20"/>
          <p:cNvSpPr txBox="1">
            <a:spLocks noChangeArrowheads="1"/>
          </p:cNvSpPr>
          <p:nvPr/>
        </p:nvSpPr>
        <p:spPr bwMode="auto">
          <a:xfrm>
            <a:off x="139700" y="2774950"/>
            <a:ext cx="161448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EEFF0D"/>
                </a:solidFill>
                <a:latin typeface="Verdana" pitchFamily="34" charset="0"/>
              </a:rPr>
              <a:t>Web </a:t>
            </a:r>
            <a:r>
              <a:rPr lang="ru-RU" dirty="0" smtClean="0">
                <a:solidFill>
                  <a:srgbClr val="EEFF0D"/>
                </a:solidFill>
                <a:latin typeface="Verdana" pitchFamily="34" charset="0"/>
              </a:rPr>
              <a:t>Клиент</a:t>
            </a:r>
            <a:endParaRPr lang="en-US" dirty="0">
              <a:solidFill>
                <a:srgbClr val="EEFF0D"/>
              </a:solidFill>
              <a:latin typeface="Verdana" pitchFamily="34" charset="0"/>
            </a:endParaRPr>
          </a:p>
        </p:txBody>
      </p:sp>
      <p:sp>
        <p:nvSpPr>
          <p:cNvPr id="11287" name="Text Box 21"/>
          <p:cNvSpPr txBox="1">
            <a:spLocks noChangeArrowheads="1"/>
          </p:cNvSpPr>
          <p:nvPr/>
        </p:nvSpPr>
        <p:spPr bwMode="auto">
          <a:xfrm>
            <a:off x="7319963" y="2744788"/>
            <a:ext cx="161448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EEFF0D"/>
                </a:solidFill>
                <a:latin typeface="Verdana" pitchFamily="34" charset="0"/>
              </a:rPr>
              <a:t>Web </a:t>
            </a:r>
            <a:r>
              <a:rPr lang="ru-RU" dirty="0" smtClean="0">
                <a:solidFill>
                  <a:srgbClr val="EEFF0D"/>
                </a:solidFill>
                <a:latin typeface="Verdana" pitchFamily="34" charset="0"/>
              </a:rPr>
              <a:t>Клиент</a:t>
            </a:r>
            <a:endParaRPr lang="en-US" dirty="0">
              <a:solidFill>
                <a:srgbClr val="EEFF0D"/>
              </a:solidFill>
              <a:latin typeface="Verdana" pitchFamily="34" charset="0"/>
            </a:endParaRPr>
          </a:p>
        </p:txBody>
      </p:sp>
      <p:sp>
        <p:nvSpPr>
          <p:cNvPr id="11288" name="Text Box 22"/>
          <p:cNvSpPr txBox="1">
            <a:spLocks noChangeArrowheads="1"/>
          </p:cNvSpPr>
          <p:nvPr/>
        </p:nvSpPr>
        <p:spPr bwMode="auto">
          <a:xfrm>
            <a:off x="6253163" y="4191000"/>
            <a:ext cx="1635384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EEFF0D"/>
                </a:solidFill>
                <a:latin typeface="Verdana" pitchFamily="34" charset="0"/>
              </a:rPr>
              <a:t>Web </a:t>
            </a:r>
            <a:r>
              <a:rPr lang="ru-RU" dirty="0" smtClean="0">
                <a:solidFill>
                  <a:srgbClr val="EEFF0D"/>
                </a:solidFill>
                <a:latin typeface="Verdana" pitchFamily="34" charset="0"/>
              </a:rPr>
              <a:t>и</a:t>
            </a:r>
            <a:r>
              <a:rPr lang="en-US" dirty="0" smtClean="0">
                <a:solidFill>
                  <a:srgbClr val="EEFF0D"/>
                </a:solidFill>
                <a:latin typeface="Verdana" pitchFamily="34" charset="0"/>
              </a:rPr>
              <a:t>/</a:t>
            </a:r>
            <a:r>
              <a:rPr lang="ru-RU" dirty="0" smtClean="0">
                <a:solidFill>
                  <a:srgbClr val="EEFF0D"/>
                </a:solidFill>
                <a:latin typeface="Verdana" pitchFamily="34" charset="0"/>
              </a:rPr>
              <a:t>или</a:t>
            </a:r>
            <a:endParaRPr lang="en-US" dirty="0">
              <a:solidFill>
                <a:srgbClr val="EEFF0D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dirty="0">
                <a:solidFill>
                  <a:srgbClr val="EEFF0D"/>
                </a:solidFill>
                <a:latin typeface="Verdana" pitchFamily="34" charset="0"/>
              </a:rPr>
              <a:t>SG </a:t>
            </a:r>
            <a:r>
              <a:rPr lang="ru-RU" dirty="0" smtClean="0">
                <a:solidFill>
                  <a:srgbClr val="EEFF0D"/>
                </a:solidFill>
                <a:latin typeface="Verdana" pitchFamily="34" charset="0"/>
              </a:rPr>
              <a:t>Клиенты</a:t>
            </a:r>
            <a:endParaRPr lang="en-US" dirty="0">
              <a:solidFill>
                <a:srgbClr val="EEFF0D"/>
              </a:solidFill>
              <a:latin typeface="Verdana" pitchFamily="34" charset="0"/>
            </a:endParaRPr>
          </a:p>
        </p:txBody>
      </p:sp>
      <p:sp>
        <p:nvSpPr>
          <p:cNvPr id="11289" name="Text Box 23"/>
          <p:cNvSpPr txBox="1">
            <a:spLocks noChangeArrowheads="1"/>
          </p:cNvSpPr>
          <p:nvPr/>
        </p:nvSpPr>
        <p:spPr bwMode="auto">
          <a:xfrm>
            <a:off x="76200" y="6172200"/>
            <a:ext cx="5486400" cy="461665"/>
          </a:xfrm>
          <a:prstGeom prst="rect">
            <a:avLst/>
          </a:prstGeom>
          <a:solidFill>
            <a:schemeClr val="tx1"/>
          </a:solidFill>
          <a:ln w="508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</a:rPr>
              <a:t>Серверы могут быт объединены если для этого  позволяет объем работы 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90" name="Text Box 24"/>
          <p:cNvSpPr txBox="1">
            <a:spLocks noChangeArrowheads="1"/>
          </p:cNvSpPr>
          <p:nvPr/>
        </p:nvSpPr>
        <p:spPr bwMode="auto">
          <a:xfrm>
            <a:off x="3810000" y="5867400"/>
            <a:ext cx="2895600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 smtClean="0">
                <a:solidFill>
                  <a:srgbClr val="EEFF0D"/>
                </a:solidFill>
                <a:latin typeface="Verdana" pitchFamily="34" charset="0"/>
              </a:rPr>
              <a:t>Управляющий сервер</a:t>
            </a:r>
            <a:endParaRPr lang="en-US" sz="1200" dirty="0">
              <a:solidFill>
                <a:srgbClr val="EEFF0D"/>
              </a:solidFill>
              <a:latin typeface="Verdana" pitchFamily="34" charset="0"/>
            </a:endParaRPr>
          </a:p>
        </p:txBody>
      </p:sp>
      <p:sp>
        <p:nvSpPr>
          <p:cNvPr id="11291" name="Line 25"/>
          <p:cNvSpPr>
            <a:spLocks noChangeShapeType="1"/>
          </p:cNvSpPr>
          <p:nvPr/>
        </p:nvSpPr>
        <p:spPr bwMode="auto">
          <a:xfrm>
            <a:off x="4572000" y="4824413"/>
            <a:ext cx="0" cy="204787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pic>
        <p:nvPicPr>
          <p:cNvPr id="11292" name="Picture 26" descr="j04247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800600"/>
            <a:ext cx="10509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 descr="MCj043157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810000"/>
            <a:ext cx="1162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 descr="MCj043157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181600"/>
            <a:ext cx="1162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1928813" y="2720975"/>
            <a:ext cx="534987" cy="769938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EEFF0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Verdana" pitchFamily="34" charset="0"/>
              </a:rPr>
              <a:t>600/</a:t>
            </a:r>
          </a:p>
          <a:p>
            <a:pPr algn="ctr" eaLnBrk="0" hangingPunct="0"/>
            <a:r>
              <a:rPr lang="en-US" sz="1400" dirty="0">
                <a:latin typeface="Verdana" pitchFamily="34" charset="0"/>
              </a:rPr>
              <a:t>508i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5953125" y="2784475"/>
            <a:ext cx="534988" cy="769938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EEFF0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Verdana" pitchFamily="34" charset="0"/>
              </a:rPr>
              <a:t>600/</a:t>
            </a:r>
          </a:p>
          <a:p>
            <a:pPr algn="ctr" eaLnBrk="0" hangingPunct="0"/>
            <a:r>
              <a:rPr lang="en-US" sz="1400" dirty="0">
                <a:latin typeface="Verdana" pitchFamily="34" charset="0"/>
              </a:rPr>
              <a:t>508i</a:t>
            </a: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709613" y="4445000"/>
            <a:ext cx="12700" cy="361950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431800" y="4824413"/>
            <a:ext cx="534988" cy="769937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EEFF0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Verdana" pitchFamily="34" charset="0"/>
              </a:rPr>
              <a:t>600/</a:t>
            </a:r>
          </a:p>
          <a:p>
            <a:pPr algn="ctr" eaLnBrk="0" hangingPunct="0"/>
            <a:r>
              <a:rPr lang="en-US" sz="1400" dirty="0">
                <a:latin typeface="Verdana" pitchFamily="34" charset="0"/>
              </a:rPr>
              <a:t>508i</a:t>
            </a: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>
            <a:off x="8321675" y="4987925"/>
            <a:ext cx="1588" cy="171450"/>
          </a:xfrm>
          <a:prstGeom prst="line">
            <a:avLst/>
          </a:prstGeom>
          <a:noFill/>
          <a:ln w="5080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8024813" y="4211638"/>
            <a:ext cx="534987" cy="769937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EEFF0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Verdana" pitchFamily="34" charset="0"/>
              </a:rPr>
              <a:t>600/</a:t>
            </a:r>
          </a:p>
          <a:p>
            <a:pPr algn="ctr" eaLnBrk="0" hangingPunct="0"/>
            <a:r>
              <a:rPr lang="en-US" sz="1400" dirty="0">
                <a:latin typeface="Verdana" pitchFamily="34" charset="0"/>
              </a:rPr>
              <a:t>508i</a:t>
            </a:r>
          </a:p>
        </p:txBody>
      </p:sp>
      <p:cxnSp>
        <p:nvCxnSpPr>
          <p:cNvPr id="11301" name="AutoShape 37"/>
          <p:cNvCxnSpPr>
            <a:cxnSpLocks noChangeShapeType="1"/>
            <a:stCxn id="11296" idx="1"/>
          </p:cNvCxnSpPr>
          <p:nvPr/>
        </p:nvCxnSpPr>
        <p:spPr bwMode="auto">
          <a:xfrm rot="10800000">
            <a:off x="5367338" y="2403475"/>
            <a:ext cx="566737" cy="766763"/>
          </a:xfrm>
          <a:prstGeom prst="curvedConnector3">
            <a:avLst>
              <a:gd name="adj1" fmla="val 48181"/>
            </a:avLst>
          </a:prstGeom>
          <a:noFill/>
          <a:ln w="50800" cap="sq">
            <a:solidFill>
              <a:srgbClr val="EEFF0D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1302" name="AutoShape 38"/>
          <p:cNvCxnSpPr>
            <a:cxnSpLocks noChangeShapeType="1"/>
            <a:stCxn id="11295" idx="3"/>
          </p:cNvCxnSpPr>
          <p:nvPr/>
        </p:nvCxnSpPr>
        <p:spPr bwMode="auto">
          <a:xfrm flipV="1">
            <a:off x="2482850" y="2403475"/>
            <a:ext cx="674688" cy="703263"/>
          </a:xfrm>
          <a:prstGeom prst="curvedConnector3">
            <a:avLst>
              <a:gd name="adj1" fmla="val 48472"/>
            </a:avLst>
          </a:prstGeom>
          <a:noFill/>
          <a:ln w="50800" cap="sq">
            <a:solidFill>
              <a:srgbClr val="EEFF0D"/>
            </a:solidFill>
            <a:round/>
            <a:headEnd type="triangle" w="sm" len="sm"/>
            <a:tailEnd type="triangle" w="sm" len="sm"/>
          </a:ln>
        </p:spPr>
      </p:cxnSp>
      <p:pic>
        <p:nvPicPr>
          <p:cNvPr id="39" name="Picture 1" descr="C:\Users\1\Documents\My Dropbox\Galaxy\For Russia\Galaxy Logo Entir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6172200"/>
            <a:ext cx="2667000" cy="533400"/>
          </a:xfrm>
          <a:prstGeom prst="rect">
            <a:avLst/>
          </a:prstGeom>
          <a:noFill/>
        </p:spPr>
      </p:pic>
    </p:spTree>
  </p:cSld>
  <p:clrMapOvr>
    <a:masterClrMapping/>
  </p:clrMapOvr>
  <p:transition advTm="2038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982</TotalTime>
  <Words>1241</Words>
  <Application>Microsoft Office PowerPoint</Application>
  <PresentationFormat>Экран (4:3)</PresentationFormat>
  <Paragraphs>324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STEAK</vt:lpstr>
      <vt:lpstr>Times New Roman</vt:lpstr>
      <vt:lpstr>Verdana</vt:lpstr>
      <vt:lpstr>Wingdings 2</vt:lpstr>
      <vt:lpstr>Wingdings</vt:lpstr>
      <vt:lpstr>Литейная</vt:lpstr>
      <vt:lpstr>Система Galaxy версия 8.3</vt:lpstr>
      <vt:lpstr>Характеристики S.G. 8.3 </vt:lpstr>
      <vt:lpstr>Характеристики S.G. 8.3 </vt:lpstr>
      <vt:lpstr>Полная поддержка 600 серии</vt:lpstr>
      <vt:lpstr>Три уровня продукции</vt:lpstr>
      <vt:lpstr>Три уровня продукции</vt:lpstr>
      <vt:lpstr>Web Модуль</vt:lpstr>
      <vt:lpstr>Web Модуль указания действий для всех</vt:lpstr>
      <vt:lpstr>WEB Блок Диаграмма</vt:lpstr>
      <vt:lpstr>PIV Карты</vt:lpstr>
      <vt:lpstr>Управление лифтами- 600</vt:lpstr>
      <vt:lpstr>Управление лифтами– 600 оборудование</vt:lpstr>
      <vt:lpstr>Управление проходом посетителей</vt:lpstr>
      <vt:lpstr>Управление проходом посетителей</vt:lpstr>
      <vt:lpstr>Тревожная панель BOSCH  </vt:lpstr>
      <vt:lpstr>Интерфейс Alpha Com интеркома</vt:lpstr>
      <vt:lpstr>CCTV/Модернизация матричного коммутатора</vt:lpstr>
      <vt:lpstr>Интерфейсы видео регистраторов (DVR)</vt:lpstr>
      <vt:lpstr>Слайд 19</vt:lpstr>
      <vt:lpstr>Интеграция с DVR (Как это работает)</vt:lpstr>
      <vt:lpstr>Программирование</vt:lpstr>
      <vt:lpstr>Поиск архивных событий</vt:lpstr>
      <vt:lpstr>Поиск архивных событий</vt:lpstr>
      <vt:lpstr>Интерактивное управление</vt:lpstr>
      <vt:lpstr>Другие важные особенности</vt:lpstr>
      <vt:lpstr>Другие важные особенности</vt:lpstr>
      <vt:lpstr>                   ООО «РусСпецПроект»</vt:lpstr>
    </vt:vector>
  </TitlesOfParts>
  <Company>GCS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1</cp:lastModifiedBy>
  <cp:revision>82</cp:revision>
  <dcterms:created xsi:type="dcterms:W3CDTF">2008-05-08T19:04:24Z</dcterms:created>
  <dcterms:modified xsi:type="dcterms:W3CDTF">2010-09-17T10:11:41Z</dcterms:modified>
</cp:coreProperties>
</file>